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6" r:id="rId2"/>
    <p:sldId id="279" r:id="rId3"/>
    <p:sldId id="284" r:id="rId4"/>
    <p:sldId id="319" r:id="rId5"/>
    <p:sldId id="320" r:id="rId6"/>
    <p:sldId id="321" r:id="rId7"/>
    <p:sldId id="322" r:id="rId8"/>
    <p:sldId id="323" r:id="rId9"/>
    <p:sldId id="318" r:id="rId10"/>
    <p:sldId id="316" r:id="rId11"/>
    <p:sldId id="317" r:id="rId12"/>
    <p:sldId id="314" r:id="rId13"/>
    <p:sldId id="315" r:id="rId1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913"/>
    <a:srgbClr val="F57B17"/>
    <a:srgbClr val="E86E0A"/>
    <a:srgbClr val="FF5050"/>
    <a:srgbClr val="F4C5C4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06" autoAdjust="0"/>
    <p:restoredTop sz="86420" autoAdjust="0"/>
  </p:normalViewPr>
  <p:slideViewPr>
    <p:cSldViewPr>
      <p:cViewPr varScale="1">
        <p:scale>
          <a:sx n="76" d="100"/>
          <a:sy n="76" d="100"/>
        </p:scale>
        <p:origin x="348" y="8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7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2D486-EF53-42DD-8F47-C393E102303D}" type="datetimeFigureOut">
              <a:rPr lang="en-IN" smtClean="0"/>
              <a:t>28-10-2021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61DD6-B0E0-44C7-A874-0547BE1A9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274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g>
</file>

<file path=ppt/media/image13.tiff>
</file>

<file path=ppt/media/image14.jpeg>
</file>

<file path=ppt/media/image15.jpeg>
</file>

<file path=ppt/media/image16.tiff>
</file>

<file path=ppt/media/image17.tiff>
</file>

<file path=ppt/media/image18.tiff>
</file>

<file path=ppt/media/image19.tiff>
</file>

<file path=ppt/media/image2.png>
</file>

<file path=ppt/media/image20.jpeg>
</file>

<file path=ppt/media/image21.jpg>
</file>

<file path=ppt/media/image22.jpg>
</file>

<file path=ppt/media/image23.jpg>
</file>

<file path=ppt/media/image24.png>
</file>

<file path=ppt/media/image3.jp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739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130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7389813" y="1196752"/>
            <a:ext cx="396081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2521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1196752"/>
            <a:ext cx="440469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5077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4404851" cy="1642193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2060848"/>
            <a:ext cx="4404692" cy="38164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5077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xmlns="" id="{C1A85F3E-2CF6-9E46-AE01-96E27850575D}"/>
              </a:ext>
            </a:extLst>
          </p:cNvPr>
          <p:cNvSpPr txBox="1">
            <a:spLocks/>
          </p:cNvSpPr>
          <p:nvPr userDrawn="1"/>
        </p:nvSpPr>
        <p:spPr>
          <a:xfrm>
            <a:off x="4319338" y="6408740"/>
            <a:ext cx="3431005" cy="3048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and Confidential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xmlns="" id="{3EA0CF45-0B24-394D-8134-22C65E72D591}"/>
              </a:ext>
            </a:extLst>
          </p:cNvPr>
          <p:cNvSpPr txBox="1">
            <a:spLocks/>
          </p:cNvSpPr>
          <p:nvPr userDrawn="1"/>
        </p:nvSpPr>
        <p:spPr>
          <a:xfrm>
            <a:off x="10846469" y="6408740"/>
            <a:ext cx="1066800" cy="1825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6F68F43-4567-4CB0-B00D-7267D614B448}" type="slidenum">
              <a:rPr lang="en-US" sz="140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4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xmlns="" id="{4FBA1CD0-DC43-5542-B28E-D985E1AF9A7D}"/>
              </a:ext>
            </a:extLst>
          </p:cNvPr>
          <p:cNvSpPr/>
          <p:nvPr userDrawn="1"/>
        </p:nvSpPr>
        <p:spPr>
          <a:xfrm flipH="1">
            <a:off x="1588" y="627903"/>
            <a:ext cx="560273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2399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44539BE-18A6-1948-BE82-02455FBCC5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344" y="338346"/>
            <a:ext cx="891925" cy="7913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xmlns="" id="{5E39C373-21EA-5D42-A674-B1D80B4D9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150" y="495335"/>
            <a:ext cx="10512862" cy="640714"/>
          </a:xfrm>
        </p:spPr>
        <p:txBody>
          <a:bodyPr>
            <a:normAutofit/>
          </a:bodyPr>
          <a:lstStyle>
            <a:lvl1pPr>
              <a:defRPr sz="219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266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=""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88825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69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 anchor="t"/>
          <a:lstStyle>
            <a:lvl1pPr algn="ctr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7070" y="881262"/>
            <a:ext cx="9195625" cy="1470025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996" y="3048744"/>
            <a:ext cx="9217024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3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5"/>
          </p:nvPr>
        </p:nvSpPr>
        <p:spPr>
          <a:xfrm>
            <a:off x="608012" y="4794325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3" name="Content Placeholder 6"/>
          <p:cNvSpPr>
            <a:spLocks noGrp="1"/>
          </p:cNvSpPr>
          <p:nvPr>
            <p:ph sz="quarter" idx="16"/>
          </p:nvPr>
        </p:nvSpPr>
        <p:spPr>
          <a:xfrm>
            <a:off x="4125912" y="4794325"/>
            <a:ext cx="3940258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4" name="Content Placeholder 6"/>
          <p:cNvSpPr>
            <a:spLocks noGrp="1"/>
          </p:cNvSpPr>
          <p:nvPr>
            <p:ph sz="quarter" idx="17"/>
          </p:nvPr>
        </p:nvSpPr>
        <p:spPr>
          <a:xfrm>
            <a:off x="8240712" y="4788396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5" name="Content Placeholder 6"/>
          <p:cNvSpPr>
            <a:spLocks noGrp="1"/>
          </p:cNvSpPr>
          <p:nvPr>
            <p:ph sz="quarter" idx="18"/>
          </p:nvPr>
        </p:nvSpPr>
        <p:spPr>
          <a:xfrm>
            <a:off x="608012" y="4277817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6" name="Content Placeholder 6"/>
          <p:cNvSpPr>
            <a:spLocks noGrp="1"/>
          </p:cNvSpPr>
          <p:nvPr>
            <p:ph sz="quarter" idx="19"/>
          </p:nvPr>
        </p:nvSpPr>
        <p:spPr>
          <a:xfrm>
            <a:off x="4125912" y="4277817"/>
            <a:ext cx="3940258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7" name="Content Placeholder 6"/>
          <p:cNvSpPr>
            <a:spLocks noGrp="1"/>
          </p:cNvSpPr>
          <p:nvPr>
            <p:ph sz="quarter" idx="20"/>
          </p:nvPr>
        </p:nvSpPr>
        <p:spPr>
          <a:xfrm>
            <a:off x="8240712" y="4271888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784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1" r:id="rId3"/>
    <p:sldLayoutId id="2147483663" r:id="rId4"/>
    <p:sldLayoutId id="2147483650" r:id="rId5"/>
    <p:sldLayoutId id="2147483652" r:id="rId6"/>
    <p:sldLayoutId id="2147483653" r:id="rId7"/>
    <p:sldLayoutId id="2147483654" r:id="rId8"/>
    <p:sldLayoutId id="2147483664" r:id="rId9"/>
    <p:sldLayoutId id="2147483662" r:id="rId10"/>
    <p:sldLayoutId id="2147483665" r:id="rId11"/>
    <p:sldLayoutId id="2147483666" r:id="rId12"/>
    <p:sldLayoutId id="2147483667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8" r:id="rId19"/>
    <p:sldLayoutId id="2147483669" r:id="rId20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nubhavtrainings.com/" TargetMode="Externa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jpeg"/><Relationship Id="rId7" Type="http://schemas.openxmlformats.org/officeDocument/2006/relationships/image" Target="../media/image1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8.tiff"/><Relationship Id="rId5" Type="http://schemas.openxmlformats.org/officeDocument/2006/relationships/image" Target="../media/image17.tiff"/><Relationship Id="rId10" Type="http://schemas.openxmlformats.org/officeDocument/2006/relationships/image" Target="../media/image4.png"/><Relationship Id="rId4" Type="http://schemas.openxmlformats.org/officeDocument/2006/relationships/image" Target="../media/image16.tiff"/><Relationship Id="rId9" Type="http://schemas.openxmlformats.org/officeDocument/2006/relationships/hyperlink" Target="https://anubhavtrainings.com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1.jpg"/><Relationship Id="rId7" Type="http://schemas.openxmlformats.org/officeDocument/2006/relationships/image" Target="../media/image23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2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yuztechnologies/LamResearchS4HANA/tree/master/ABAP%20on%20HANA/Day%20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jpeg"/><Relationship Id="rId4" Type="http://schemas.openxmlformats.org/officeDocument/2006/relationships/hyperlink" Target="https://github.com/soyuztechnologies/LamResearchS4HANA/blob/master/ABAP%20on%20HANA/Day%209/OIA%20using%20SQL%20Script%20Advance.tx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215092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0" y="-27384"/>
            <a:ext cx="12188825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</a:schemeClr>
              </a:gs>
              <a:gs pos="51000">
                <a:schemeClr val="bg1">
                  <a:alpha val="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>
            <a:noAutofit/>
          </a:bodyPr>
          <a:lstStyle/>
          <a:p>
            <a:r>
              <a:rPr lang="en-IN" sz="6000" b="0" dirty="0" smtClean="0">
                <a:solidFill>
                  <a:schemeClr val="bg1"/>
                </a:solidFill>
                <a:latin typeface="Patua One" pitchFamily="2" charset="0"/>
              </a:rPr>
              <a:t>ABAP on Hana</a:t>
            </a:r>
            <a:br>
              <a:rPr lang="en-IN" sz="6000" b="0" dirty="0" smtClean="0">
                <a:solidFill>
                  <a:schemeClr val="bg1"/>
                </a:solidFill>
                <a:latin typeface="Patua One" pitchFamily="2" charset="0"/>
              </a:rPr>
            </a:br>
            <a:r>
              <a:rPr lang="en-IN" sz="6000" b="0" dirty="0" smtClean="0">
                <a:solidFill>
                  <a:schemeClr val="bg1"/>
                </a:solidFill>
                <a:latin typeface="Patua One" pitchFamily="2" charset="0"/>
              </a:rPr>
              <a:t>s/4 Hana Training</a:t>
            </a:r>
            <a:endParaRPr lang="en-IN" sz="5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93812" y="3238376"/>
            <a:ext cx="10801200" cy="288032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1" y="6093296"/>
            <a:ext cx="716699" cy="707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908" y="44625"/>
            <a:ext cx="1584176" cy="1564698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xmlns="" xmlns:lc="http://schemas.openxmlformats.org/drawingml/2006/lockedCanvas" id="{CD9849B0-BCB0-4466-8FC9-5ADD342E24D4}"/>
              </a:ext>
            </a:extLst>
          </p:cNvPr>
          <p:cNvSpPr txBox="1"/>
          <p:nvPr/>
        </p:nvSpPr>
        <p:spPr>
          <a:xfrm>
            <a:off x="665523" y="2592045"/>
            <a:ext cx="7535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  <a:latin typeface="Cooper Black" panose="0208090404030B020404" pitchFamily="18" charset="0"/>
              </a:rPr>
              <a:t>contact@anubhavtrainings.com</a:t>
            </a:r>
          </a:p>
        </p:txBody>
      </p:sp>
      <p:sp>
        <p:nvSpPr>
          <p:cNvPr id="2" name="Rectangle 1"/>
          <p:cNvSpPr/>
          <p:nvPr/>
        </p:nvSpPr>
        <p:spPr>
          <a:xfrm>
            <a:off x="1053852" y="700767"/>
            <a:ext cx="417646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dirty="0" smtClean="0">
                <a:solidFill>
                  <a:schemeClr val="bg1"/>
                </a:solidFill>
                <a:latin typeface="Cooper Black" panose="0208090404030B020404" pitchFamily="18" charset="0"/>
              </a:rPr>
              <a:t>Day </a:t>
            </a:r>
            <a:r>
              <a:rPr lang="en-IN" sz="4400" dirty="0">
                <a:solidFill>
                  <a:schemeClr val="bg1"/>
                </a:solidFill>
                <a:latin typeface="Cooper Black" panose="0208090404030B020404" pitchFamily="18" charset="0"/>
              </a:rPr>
              <a:t>9</a:t>
            </a:r>
            <a:endParaRPr lang="en-US" sz="4400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A12D92B-A1C9-2E43-B2E0-D2372874A5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641" y="1437345"/>
            <a:ext cx="10241280" cy="496062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0" y="-826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93" name="Picture 92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7" name="Picture 2" descr="Digital Goverance Q &amp;amp; A - You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269" y="-27384"/>
            <a:ext cx="12215093" cy="685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44624"/>
            <a:ext cx="716699" cy="707887"/>
          </a:xfrm>
          <a:prstGeom prst="rect">
            <a:avLst/>
          </a:prstGeom>
        </p:spPr>
      </p:pic>
      <p:sp>
        <p:nvSpPr>
          <p:cNvPr id="10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8686700" y="6472169"/>
            <a:ext cx="3463686" cy="35954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n-US"/>
            </a:defPPr>
            <a:lvl1pPr marL="0" algn="ctr" defTabSz="1218987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defRPr/>
            </a:pPr>
            <a:r>
              <a:rPr lang="en-US" sz="1400" b="1" smtClean="0">
                <a:solidFill>
                  <a:schemeClr val="bg1"/>
                </a:solidFill>
                <a:latin typeface="Calibri" panose="020F0502020204030204"/>
              </a:rPr>
              <a:t>Trainer: Anubhav Oberoy &amp; Shubham Singh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21666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0"/>
            <a:ext cx="12188825" cy="6858000"/>
            <a:chOff x="94878" y="13266"/>
            <a:chExt cx="12188825" cy="6858000"/>
          </a:xfrm>
        </p:grpSpPr>
        <p:sp>
          <p:nvSpPr>
            <p:cNvPr id="3" name="Rectangle 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60000"/>
                    <a:lumOff val="40000"/>
                    <a:alpha val="31000"/>
                  </a:schemeClr>
                </a:gs>
                <a:gs pos="6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B97BA9D8-F322-4184-BBD6-84D1758BBAF2}"/>
              </a:ext>
            </a:extLst>
          </p:cNvPr>
          <p:cNvSpPr txBox="1"/>
          <p:nvPr/>
        </p:nvSpPr>
        <p:spPr>
          <a:xfrm>
            <a:off x="3158837" y="790803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AA0F"/>
                </a:solidFill>
                <a:effectLst>
                  <a:outerShdw dist="381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 Black" panose="020B0A04020102020204"/>
                <a:ea typeface="Segoe UI Bold" panose="020B0802040204020203" pitchFamily="34" charset="0"/>
                <a:cs typeface="Segoe UI Bold" panose="020B0802040204020203" pitchFamily="34" charset="0"/>
              </a:rPr>
              <a:t>THANK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F1FF064-B1BA-4D97-BBAF-F44AB26AE469}"/>
              </a:ext>
            </a:extLst>
          </p:cNvPr>
          <p:cNvSpPr/>
          <p:nvPr/>
        </p:nvSpPr>
        <p:spPr>
          <a:xfrm>
            <a:off x="1231900" y="1916832"/>
            <a:ext cx="9715500" cy="3352800"/>
          </a:xfrm>
          <a:prstGeom prst="rect">
            <a:avLst/>
          </a:prstGeom>
          <a:solidFill>
            <a:schemeClr val="accent6"/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="" xmlns:a16="http://schemas.microsoft.com/office/drawing/2014/main" id="{B1A9A39D-2DF3-4B3D-B8DB-92F76BC52591}"/>
              </a:ext>
            </a:extLst>
          </p:cNvPr>
          <p:cNvSpPr/>
          <p:nvPr/>
        </p:nvSpPr>
        <p:spPr>
          <a:xfrm>
            <a:off x="1861925" y="2877820"/>
            <a:ext cx="8434600" cy="2194560"/>
          </a:xfrm>
          <a:prstGeom prst="rect">
            <a:avLst/>
          </a:prstGeom>
          <a:solidFill>
            <a:srgbClr val="F57913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hape 1155">
            <a:extLst>
              <a:ext uri="{FF2B5EF4-FFF2-40B4-BE49-F238E27FC236}">
                <a16:creationId xmlns="" xmlns:a16="http://schemas.microsoft.com/office/drawing/2014/main" id="{BBA71FBC-7E64-4F22-B1E1-B21EF2EBFD12}"/>
              </a:ext>
            </a:extLst>
          </p:cNvPr>
          <p:cNvSpPr/>
          <p:nvPr/>
        </p:nvSpPr>
        <p:spPr>
          <a:xfrm>
            <a:off x="5837361" y="3487788"/>
            <a:ext cx="4350348" cy="974626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2400"/>
              </a:lnSpc>
            </a:pPr>
            <a:r>
              <a:rPr lang="en-US" sz="2000" dirty="0" smtClean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Anubhav Oberoy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https://www.anubhavtrainings.com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Shape 1155">
            <a:extLst>
              <a:ext uri="{FF2B5EF4-FFF2-40B4-BE49-F238E27FC236}">
                <a16:creationId xmlns="" xmlns:a16="http://schemas.microsoft.com/office/drawing/2014/main" id="{EF70B77F-958D-435E-9074-28018EC794BB}"/>
              </a:ext>
            </a:extLst>
          </p:cNvPr>
          <p:cNvSpPr/>
          <p:nvPr/>
        </p:nvSpPr>
        <p:spPr>
          <a:xfrm>
            <a:off x="2069190" y="3060290"/>
            <a:ext cx="3757548" cy="1810367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If you cannot do</a:t>
            </a:r>
          </a:p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great things, do small things in a great way.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2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101592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=""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29488" y="2339447"/>
            <a:ext cx="9159332" cy="4517660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=""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892"/>
            <a:ext cx="12188825" cy="4876667"/>
          </a:xfrm>
        </p:spPr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6" y="892"/>
            <a:ext cx="12185652" cy="487666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5" y="-9395"/>
            <a:ext cx="12184064" cy="4886954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>
              <a:defRPr/>
            </a:pPr>
            <a:endParaRPr lang="en-US" sz="1799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568" y="5992010"/>
            <a:ext cx="363517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943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us today!</a:t>
            </a:r>
          </a:p>
          <a:p>
            <a:pPr defTabSz="913943">
              <a:defRPr/>
            </a:pPr>
            <a:r>
              <a:rPr lang="en-US" sz="1799" dirty="0">
                <a:solidFill>
                  <a:srgbClr val="44546A"/>
                </a:solidFill>
                <a:latin typeface="Arial" panose="020B0604020202020204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78219" y="2926031"/>
            <a:ext cx="3229442" cy="27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IN" sz="1200" spc="50" dirty="0">
                <a:solidFill>
                  <a:srgbClr val="FFFFFF">
                    <a:lumMod val="9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build the workforce of the future.</a:t>
            </a:r>
            <a:endParaRPr lang="en-US" sz="1200" spc="50" dirty="0">
              <a:solidFill>
                <a:srgbClr val="FFFFFF">
                  <a:lumMod val="9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676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=""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143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30,000+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=""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5429" y="3111497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25000+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127" y="2279841"/>
            <a:ext cx="640059" cy="640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5530" y="2272765"/>
            <a:ext cx="671928" cy="671928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520" y="692232"/>
            <a:ext cx="6570959" cy="1015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committed to empower you to be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Desirable Resource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569" y="4998498"/>
            <a:ext cx="3900557" cy="892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>
              <a:defRPr/>
            </a:pPr>
            <a:r>
              <a:rPr lang="en-US" sz="1999" b="1" spc="100" dirty="0">
                <a:solidFill>
                  <a:srgbClr val="F97700"/>
                </a:solidFill>
                <a:latin typeface="Arial" panose="020B0604020202020204"/>
              </a:rPr>
              <a:t>FREE WEBINARS </a:t>
            </a:r>
          </a:p>
          <a:p>
            <a:pPr defTabSz="914126">
              <a:defRPr/>
            </a:pPr>
            <a:r>
              <a:rPr lang="en-US" sz="1600" i="1" dirty="0">
                <a:solidFill>
                  <a:srgbClr val="F97700"/>
                </a:solidFill>
                <a:latin typeface="Arial" panose="020B0604020202020204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=""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1451" y="2194693"/>
            <a:ext cx="851865" cy="851865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=""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7598" y="3369121"/>
            <a:ext cx="5611184" cy="3380860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=""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=""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2569" y="5574754"/>
            <a:ext cx="2196235" cy="5473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=""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399734" y="5490332"/>
            <a:ext cx="2196235" cy="54735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2969" y="5590298"/>
            <a:ext cx="1466686" cy="3692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26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/>
              </a:rPr>
              <a:t>Enroll Now!</a:t>
            </a:r>
            <a:endParaRPr lang="en-US" sz="1799" b="1" dirty="0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=""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663" y="501962"/>
            <a:ext cx="1956171" cy="19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6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40" y="181155"/>
            <a:ext cx="11459341" cy="646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99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=""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5" y="827318"/>
            <a:ext cx="5725701" cy="3451853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=""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69" y="1062177"/>
            <a:ext cx="5954710" cy="333669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=""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4" y="3132786"/>
            <a:ext cx="5725702" cy="353873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=""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08" y="3340155"/>
            <a:ext cx="5997371" cy="330387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709448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2089150" ty="0" sx="57000" sy="57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" y="-27384"/>
            <a:ext cx="12188825" cy="68580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bg1"/>
                </a:solidFill>
                <a:latin typeface="Cooper Black" panose="0208090404030B020404" pitchFamily="18" charset="0"/>
              </a:rPr>
              <a:t>Agenda – Day 9</a:t>
            </a:r>
            <a:endParaRPr lang="en-IN" dirty="0">
              <a:solidFill>
                <a:schemeClr val="tx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E8BD2BC-59B0-4D30-97AE-9B4A2D8F7B41}"/>
              </a:ext>
            </a:extLst>
          </p:cNvPr>
          <p:cNvSpPr txBox="1"/>
          <p:nvPr/>
        </p:nvSpPr>
        <p:spPr>
          <a:xfrm>
            <a:off x="722541" y="987693"/>
            <a:ext cx="79641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Describing Data Objects in SQL Script ( Variables 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Concept of  Procedure</a:t>
            </a:r>
          </a:p>
          <a:p>
            <a:pPr marL="895243" lvl="1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</a:rPr>
              <a:t>Create Procedure </a:t>
            </a:r>
          </a:p>
          <a:p>
            <a:pPr marL="895243" lvl="1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</a:rPr>
              <a:t>Update Procedure</a:t>
            </a:r>
          </a:p>
          <a:p>
            <a:pPr marL="895243" lvl="1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</a:rPr>
              <a:t>Delete Procedure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Concept of  Cursor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Making Procedure with parameters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Making Anonymous Block in HANA Database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Reuse Function for SQL queries</a:t>
            </a:r>
          </a:p>
        </p:txBody>
      </p:sp>
      <p:sp>
        <p:nvSpPr>
          <p:cNvPr id="16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764812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-33478" y="-319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/>
              <a:t> </a:t>
            </a:r>
            <a:endParaRPr lang="en-US" sz="1800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Data Objects in SQL Script ( Variables 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="" xmlns:a16="http://schemas.microsoft.com/office/drawing/2014/main" id="{DC719908-5596-4D04-9B4C-C6D0DD7D80DC}"/>
              </a:ext>
            </a:extLst>
          </p:cNvPr>
          <p:cNvSpPr/>
          <p:nvPr/>
        </p:nvSpPr>
        <p:spPr>
          <a:xfrm>
            <a:off x="4767625" y="3213312"/>
            <a:ext cx="2552735" cy="2552734"/>
          </a:xfrm>
          <a:prstGeom prst="ellipse">
            <a:avLst/>
          </a:prstGeom>
          <a:solidFill>
            <a:schemeClr val="accent4"/>
          </a:solidFill>
          <a:ln w="2540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530DB696-A01E-4E40-9662-BEB289914166}"/>
              </a:ext>
            </a:extLst>
          </p:cNvPr>
          <p:cNvGrpSpPr/>
          <p:nvPr/>
        </p:nvGrpSpPr>
        <p:grpSpPr>
          <a:xfrm>
            <a:off x="4413880" y="2870116"/>
            <a:ext cx="3247924" cy="3245354"/>
            <a:chOff x="4318629" y="2699007"/>
            <a:chExt cx="3536103" cy="3533307"/>
          </a:xfrm>
        </p:grpSpPr>
        <p:sp>
          <p:nvSpPr>
            <p:cNvPr id="8" name="Freeform 5">
              <a:extLst>
                <a:ext uri="{FF2B5EF4-FFF2-40B4-BE49-F238E27FC236}">
                  <a16:creationId xmlns="" xmlns:a16="http://schemas.microsoft.com/office/drawing/2014/main" id="{FAEB6594-A43B-4BD8-A835-D1C5803C79EB}"/>
                </a:ext>
              </a:extLst>
            </p:cNvPr>
            <p:cNvSpPr>
              <a:spLocks/>
            </p:cNvSpPr>
            <p:nvPr/>
          </p:nvSpPr>
          <p:spPr bwMode="auto">
            <a:xfrm rot="20223087">
              <a:off x="4318629" y="3083460"/>
              <a:ext cx="1239676" cy="507717"/>
            </a:xfrm>
            <a:custGeom>
              <a:avLst/>
              <a:gdLst>
                <a:gd name="T0" fmla="*/ 260 w 260"/>
                <a:gd name="T1" fmla="*/ 0 h 107"/>
                <a:gd name="T2" fmla="*/ 0 w 260"/>
                <a:gd name="T3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60" h="107">
                  <a:moveTo>
                    <a:pt x="260" y="0"/>
                  </a:moveTo>
                  <a:cubicBezTo>
                    <a:pt x="158" y="0"/>
                    <a:pt x="67" y="41"/>
                    <a:pt x="0" y="107"/>
                  </a:cubicBezTo>
                </a:path>
              </a:pathLst>
            </a:custGeom>
            <a:noFill/>
            <a:ln w="38100" cap="rnd">
              <a:solidFill>
                <a:schemeClr val="accent4"/>
              </a:solidFill>
              <a:prstDash val="solid"/>
              <a:miter lim="800000"/>
              <a:headEnd type="arrow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="" xmlns:a16="http://schemas.microsoft.com/office/drawing/2014/main" id="{0657716A-752B-4D82-A0E1-2D519FA1A82F}"/>
                </a:ext>
              </a:extLst>
            </p:cNvPr>
            <p:cNvSpPr>
              <a:spLocks/>
            </p:cNvSpPr>
            <p:nvPr/>
          </p:nvSpPr>
          <p:spPr bwMode="auto">
            <a:xfrm rot="20223087">
              <a:off x="6964374" y="2699007"/>
              <a:ext cx="516179" cy="1235445"/>
            </a:xfrm>
            <a:custGeom>
              <a:avLst/>
              <a:gdLst>
                <a:gd name="T0" fmla="*/ 108 w 108"/>
                <a:gd name="T1" fmla="*/ 260 h 260"/>
                <a:gd name="T2" fmla="*/ 108 w 108"/>
                <a:gd name="T3" fmla="*/ 260 h 260"/>
                <a:gd name="T4" fmla="*/ 0 w 108"/>
                <a:gd name="T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8" h="260">
                  <a:moveTo>
                    <a:pt x="108" y="260"/>
                  </a:moveTo>
                  <a:cubicBezTo>
                    <a:pt x="108" y="260"/>
                    <a:pt x="108" y="260"/>
                    <a:pt x="108" y="260"/>
                  </a:cubicBezTo>
                  <a:cubicBezTo>
                    <a:pt x="108" y="158"/>
                    <a:pt x="67" y="67"/>
                    <a:pt x="0" y="0"/>
                  </a:cubicBezTo>
                </a:path>
              </a:pathLst>
            </a:custGeom>
            <a:noFill/>
            <a:ln w="38100" cap="rnd">
              <a:solidFill>
                <a:schemeClr val="accent4"/>
              </a:solidFill>
              <a:prstDash val="solid"/>
              <a:miter lim="800000"/>
              <a:headEnd type="arrow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="" xmlns:a16="http://schemas.microsoft.com/office/drawing/2014/main" id="{B767C1D0-A84C-47F1-B9C0-2E260C7CFA2F}"/>
                </a:ext>
              </a:extLst>
            </p:cNvPr>
            <p:cNvSpPr>
              <a:spLocks/>
            </p:cNvSpPr>
            <p:nvPr/>
          </p:nvSpPr>
          <p:spPr bwMode="auto">
            <a:xfrm rot="20223087">
              <a:off x="6621402" y="5340061"/>
              <a:ext cx="1233330" cy="514064"/>
            </a:xfrm>
            <a:custGeom>
              <a:avLst/>
              <a:gdLst>
                <a:gd name="T0" fmla="*/ 0 w 259"/>
                <a:gd name="T1" fmla="*/ 108 h 108"/>
                <a:gd name="T2" fmla="*/ 259 w 259"/>
                <a:gd name="T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9" h="108">
                  <a:moveTo>
                    <a:pt x="0" y="108"/>
                  </a:moveTo>
                  <a:cubicBezTo>
                    <a:pt x="101" y="108"/>
                    <a:pt x="193" y="67"/>
                    <a:pt x="259" y="0"/>
                  </a:cubicBezTo>
                </a:path>
              </a:pathLst>
            </a:custGeom>
            <a:noFill/>
            <a:ln w="38100" cap="rnd">
              <a:solidFill>
                <a:schemeClr val="accent4"/>
              </a:solidFill>
              <a:prstDash val="solid"/>
              <a:miter lim="800000"/>
              <a:headEnd type="arrow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="" xmlns:a16="http://schemas.microsoft.com/office/drawing/2014/main" id="{8CBB483D-A2DB-463F-B9D5-B80BA3C57F04}"/>
                </a:ext>
              </a:extLst>
            </p:cNvPr>
            <p:cNvSpPr>
              <a:spLocks/>
            </p:cNvSpPr>
            <p:nvPr/>
          </p:nvSpPr>
          <p:spPr bwMode="auto">
            <a:xfrm rot="20223087">
              <a:off x="4698742" y="5001100"/>
              <a:ext cx="509833" cy="1231214"/>
            </a:xfrm>
            <a:custGeom>
              <a:avLst/>
              <a:gdLst>
                <a:gd name="T0" fmla="*/ 0 w 107"/>
                <a:gd name="T1" fmla="*/ 0 h 259"/>
                <a:gd name="T2" fmla="*/ 107 w 107"/>
                <a:gd name="T3" fmla="*/ 25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7" h="259">
                  <a:moveTo>
                    <a:pt x="0" y="0"/>
                  </a:moveTo>
                  <a:cubicBezTo>
                    <a:pt x="0" y="101"/>
                    <a:pt x="41" y="193"/>
                    <a:pt x="107" y="259"/>
                  </a:cubicBezTo>
                </a:path>
              </a:pathLst>
            </a:custGeom>
            <a:noFill/>
            <a:ln w="38100" cap="rnd">
              <a:solidFill>
                <a:schemeClr val="accent4"/>
              </a:solidFill>
              <a:prstDash val="solid"/>
              <a:miter lim="800000"/>
              <a:headEnd type="arrow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BD6F406A-C02E-4D4F-968B-4F568745E85F}"/>
              </a:ext>
            </a:extLst>
          </p:cNvPr>
          <p:cNvSpPr/>
          <p:nvPr/>
        </p:nvSpPr>
        <p:spPr>
          <a:xfrm>
            <a:off x="1184819" y="3588606"/>
            <a:ext cx="3176037" cy="2862322"/>
          </a:xfrm>
          <a:prstGeom prst="rect">
            <a:avLst/>
          </a:prstGeom>
        </p:spPr>
        <p:txBody>
          <a:bodyPr wrap="square" lIns="0" rIns="0" anchor="t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Used to store single value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Syntax: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DECLARE varname vtype;</a:t>
            </a:r>
          </a:p>
          <a:p>
            <a:endParaRPr lang="en-US" sz="1800" dirty="0">
              <a:solidFill>
                <a:schemeClr val="bg1"/>
              </a:solidFill>
              <a:latin typeface="Open Sans" panose="020B0606030504020204"/>
            </a:endParaRP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Numbers – INT, BIGINT, TINYINT, DECIMAL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Char – VARCHAR, NVARCHAR, CHAR, STRING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Date – DATE, TIMESTAMP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Other – BLOB, CLOB</a:t>
            </a:r>
            <a:r>
              <a:rPr lang="en-IN" sz="1800" dirty="0">
                <a:solidFill>
                  <a:schemeClr val="bg1"/>
                </a:solidFill>
                <a:latin typeface="Open Sans" panose="020B0606030504020204"/>
              </a:rPr>
              <a:t>.</a:t>
            </a:r>
            <a:endParaRPr lang="en-US" sz="1800" dirty="0">
              <a:solidFill>
                <a:schemeClr val="bg1"/>
              </a:solidFill>
              <a:latin typeface="Open Sans" panose="020B0606030504020204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="" xmlns:a16="http://schemas.microsoft.com/office/drawing/2014/main" id="{D5FDF8F0-2D61-432C-BC9E-3964EEE4C567}"/>
              </a:ext>
            </a:extLst>
          </p:cNvPr>
          <p:cNvSpPr/>
          <p:nvPr/>
        </p:nvSpPr>
        <p:spPr>
          <a:xfrm>
            <a:off x="1227186" y="2411100"/>
            <a:ext cx="1869811" cy="10595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Scaler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F0E74812-8E41-423A-A0A0-A59165EB5C59}"/>
              </a:ext>
            </a:extLst>
          </p:cNvPr>
          <p:cNvSpPr/>
          <p:nvPr/>
        </p:nvSpPr>
        <p:spPr>
          <a:xfrm>
            <a:off x="8642431" y="3588606"/>
            <a:ext cx="2260734" cy="923330"/>
          </a:xfrm>
          <a:prstGeom prst="rect">
            <a:avLst/>
          </a:prstGeom>
        </p:spPr>
        <p:txBody>
          <a:bodyPr wrap="square" lIns="0" rIns="0" anchor="t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 type of Table types</a:t>
            </a:r>
          </a:p>
          <a:p>
            <a:pPr marL="285750" indent="-285750" algn="ctr">
              <a:buFont typeface="Courier New" panose="02070309020205020404" pitchFamily="49" charset="0"/>
              <a:buChar char="o"/>
            </a:pPr>
            <a:r>
              <a:rPr lang="en-IN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Implicit</a:t>
            </a:r>
          </a:p>
          <a:p>
            <a:pPr marL="285750" indent="-285750" algn="ctr">
              <a:buFont typeface="Courier New" panose="02070309020205020404" pitchFamily="49" charset="0"/>
              <a:buChar char="o"/>
            </a:pPr>
            <a:r>
              <a:rPr lang="en-IN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Explicit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78F15EB1-498C-4914-B8B9-3422133B9EE2}"/>
              </a:ext>
            </a:extLst>
          </p:cNvPr>
          <p:cNvCxnSpPr>
            <a:cxnSpLocks/>
          </p:cNvCxnSpPr>
          <p:nvPr/>
        </p:nvCxnSpPr>
        <p:spPr>
          <a:xfrm>
            <a:off x="2712825" y="3051926"/>
            <a:ext cx="1546578" cy="519289"/>
          </a:xfrm>
          <a:prstGeom prst="line">
            <a:avLst/>
          </a:prstGeom>
          <a:ln w="28575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46E80621-519B-401E-90C3-ED5B7C74B688}"/>
              </a:ext>
            </a:extLst>
          </p:cNvPr>
          <p:cNvCxnSpPr>
            <a:cxnSpLocks/>
          </p:cNvCxnSpPr>
          <p:nvPr/>
        </p:nvCxnSpPr>
        <p:spPr>
          <a:xfrm flipH="1">
            <a:off x="7839721" y="3051926"/>
            <a:ext cx="1546578" cy="519289"/>
          </a:xfrm>
          <a:prstGeom prst="line">
            <a:avLst/>
          </a:prstGeom>
          <a:ln w="28575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B0A44819-1963-4E30-975A-14BE0C7007A2}"/>
              </a:ext>
            </a:extLst>
          </p:cNvPr>
          <p:cNvSpPr/>
          <p:nvPr/>
        </p:nvSpPr>
        <p:spPr>
          <a:xfrm>
            <a:off x="5252503" y="2156134"/>
            <a:ext cx="4300628" cy="646331"/>
          </a:xfrm>
          <a:prstGeom prst="rect">
            <a:avLst/>
          </a:prstGeom>
        </p:spPr>
        <p:txBody>
          <a:bodyPr wrap="square" lIns="0" rIns="0" anchor="t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List of values of single data type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DECLARE arr datatype ARRAY;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F0E74812-8E41-423A-A0A0-A59165EB5C59}"/>
              </a:ext>
            </a:extLst>
          </p:cNvPr>
          <p:cNvSpPr/>
          <p:nvPr/>
        </p:nvSpPr>
        <p:spPr>
          <a:xfrm>
            <a:off x="4968508" y="4175990"/>
            <a:ext cx="2260734" cy="523220"/>
          </a:xfrm>
          <a:prstGeom prst="rect">
            <a:avLst/>
          </a:prstGeom>
        </p:spPr>
        <p:txBody>
          <a:bodyPr wrap="square" lIns="0" rIns="0" anchor="t">
            <a:spAutoFit/>
          </a:bodyPr>
          <a:lstStyle/>
          <a:p>
            <a:pPr algn="ctr"/>
            <a:r>
              <a:rPr lang="en-I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Variables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5FDF8F0-2D61-432C-BC9E-3964EEE4C567}"/>
              </a:ext>
            </a:extLst>
          </p:cNvPr>
          <p:cNvSpPr/>
          <p:nvPr/>
        </p:nvSpPr>
        <p:spPr>
          <a:xfrm>
            <a:off x="5487760" y="933482"/>
            <a:ext cx="1992031" cy="1059515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Array</a:t>
            </a:r>
          </a:p>
        </p:txBody>
      </p:sp>
      <p:sp>
        <p:nvSpPr>
          <p:cNvPr id="21" name="Oval 20">
            <a:extLst>
              <a:ext uri="{FF2B5EF4-FFF2-40B4-BE49-F238E27FC236}">
                <a16:creationId xmlns="" xmlns:a16="http://schemas.microsoft.com/office/drawing/2014/main" id="{D5FDF8F0-2D61-432C-BC9E-3964EEE4C567}"/>
              </a:ext>
            </a:extLst>
          </p:cNvPr>
          <p:cNvSpPr/>
          <p:nvPr/>
        </p:nvSpPr>
        <p:spPr>
          <a:xfrm>
            <a:off x="9509798" y="2464106"/>
            <a:ext cx="2043974" cy="1059515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Table Type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DC3DBDC1-CE8D-4C31-8C7A-C6AA72490CC8}"/>
              </a:ext>
            </a:extLst>
          </p:cNvPr>
          <p:cNvGrpSpPr/>
          <p:nvPr/>
        </p:nvGrpSpPr>
        <p:grpSpPr>
          <a:xfrm>
            <a:off x="311993" y="2380042"/>
            <a:ext cx="923832" cy="923828"/>
            <a:chOff x="1007952" y="4468305"/>
            <a:chExt cx="923832" cy="923828"/>
          </a:xfrm>
        </p:grpSpPr>
        <p:sp>
          <p:nvSpPr>
            <p:cNvPr id="23" name="Oval 22">
              <a:extLst>
                <a:ext uri="{FF2B5EF4-FFF2-40B4-BE49-F238E27FC236}">
                  <a16:creationId xmlns="" xmlns:a16="http://schemas.microsoft.com/office/drawing/2014/main" id="{EE2DFFA7-56C5-4D37-A96F-4C59D52AAE4C}"/>
                </a:ext>
              </a:extLst>
            </p:cNvPr>
            <p:cNvSpPr/>
            <p:nvPr/>
          </p:nvSpPr>
          <p:spPr>
            <a:xfrm>
              <a:off x="1083369" y="4543720"/>
              <a:ext cx="772998" cy="7729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24" name="Arc 23">
              <a:extLst>
                <a:ext uri="{FF2B5EF4-FFF2-40B4-BE49-F238E27FC236}">
                  <a16:creationId xmlns="" xmlns:a16="http://schemas.microsoft.com/office/drawing/2014/main" id="{CC4036A4-252D-4246-90C5-5F776367E74D}"/>
                </a:ext>
              </a:extLst>
            </p:cNvPr>
            <p:cNvSpPr/>
            <p:nvPr/>
          </p:nvSpPr>
          <p:spPr>
            <a:xfrm>
              <a:off x="1007952" y="4468305"/>
              <a:ext cx="923832" cy="923828"/>
            </a:xfrm>
            <a:prstGeom prst="arc">
              <a:avLst>
                <a:gd name="adj1" fmla="val 5699927"/>
                <a:gd name="adj2" fmla="val 21054430"/>
              </a:avLst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bg1"/>
                </a:solidFill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="" xmlns:a16="http://schemas.microsoft.com/office/drawing/2014/main" id="{D5FDF8F0-2D61-432C-BC9E-3964EEE4C567}"/>
              </a:ext>
            </a:extLst>
          </p:cNvPr>
          <p:cNvSpPr/>
          <p:nvPr/>
        </p:nvSpPr>
        <p:spPr>
          <a:xfrm>
            <a:off x="4579999" y="1046128"/>
            <a:ext cx="772998" cy="77299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26" name="Arc 25">
            <a:extLst>
              <a:ext uri="{FF2B5EF4-FFF2-40B4-BE49-F238E27FC236}">
                <a16:creationId xmlns="" xmlns:a16="http://schemas.microsoft.com/office/drawing/2014/main" id="{38FB3850-BFD1-43FB-AFFE-B8BAC9258362}"/>
              </a:ext>
            </a:extLst>
          </p:cNvPr>
          <p:cNvSpPr/>
          <p:nvPr/>
        </p:nvSpPr>
        <p:spPr>
          <a:xfrm rot="3576172">
            <a:off x="4504582" y="970713"/>
            <a:ext cx="923832" cy="923828"/>
          </a:xfrm>
          <a:prstGeom prst="arc">
            <a:avLst>
              <a:gd name="adj1" fmla="val 5699927"/>
              <a:gd name="adj2" fmla="val 21054430"/>
            </a:avLst>
          </a:prstGeom>
          <a:ln w="19050">
            <a:solidFill>
              <a:schemeClr val="accent3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="" xmlns:a16="http://schemas.microsoft.com/office/drawing/2014/main" id="{E76C1D08-0017-4A08-A836-C4E589E3F726}"/>
              </a:ext>
            </a:extLst>
          </p:cNvPr>
          <p:cNvSpPr/>
          <p:nvPr/>
        </p:nvSpPr>
        <p:spPr>
          <a:xfrm>
            <a:off x="8689654" y="2226040"/>
            <a:ext cx="772998" cy="77299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28" name="Arc 27">
            <a:extLst>
              <a:ext uri="{FF2B5EF4-FFF2-40B4-BE49-F238E27FC236}">
                <a16:creationId xmlns="" xmlns:a16="http://schemas.microsoft.com/office/drawing/2014/main" id="{88C446DB-AE35-4A98-B066-D71B44DF6BB6}"/>
              </a:ext>
            </a:extLst>
          </p:cNvPr>
          <p:cNvSpPr/>
          <p:nvPr/>
        </p:nvSpPr>
        <p:spPr>
          <a:xfrm rot="2843802">
            <a:off x="8614237" y="2150622"/>
            <a:ext cx="923832" cy="923828"/>
          </a:xfrm>
          <a:prstGeom prst="arc">
            <a:avLst>
              <a:gd name="adj1" fmla="val 5699927"/>
              <a:gd name="adj2" fmla="val 21054430"/>
            </a:avLst>
          </a:prstGeom>
          <a:ln w="19050">
            <a:solidFill>
              <a:schemeClr val="accent4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29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93704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Concept of Procedure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1764" y="871552"/>
            <a:ext cx="1143662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A procedure is a unit/module that perform a specific task. This procedure can be combined to form larger programs. This basically forms the 'Modular Design'. A procedure can be invoked by another procedure which is called the calling program.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Procedures are re-useable processing block with a specific sequence of data transformation. The procedure can have multi-input/output parameters. The procedure can be created as read-only or read-write.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250" y="2534711"/>
            <a:ext cx="10371428" cy="3533333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050162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Cursor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1764" y="896527"/>
            <a:ext cx="11436625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</a:rPr>
              <a:t>Cursor</a:t>
            </a:r>
            <a:r>
              <a:rPr lang="en-US" sz="1800" dirty="0">
                <a:solidFill>
                  <a:schemeClr val="bg1"/>
                </a:solidFill>
              </a:rPr>
              <a:t> is used to fetch single rows from the result set returned by a query. </a:t>
            </a:r>
            <a:r>
              <a:rPr lang="en-US" sz="1800" b="1" dirty="0">
                <a:solidFill>
                  <a:schemeClr val="bg1"/>
                </a:solidFill>
              </a:rPr>
              <a:t>Cursors</a:t>
            </a:r>
            <a:r>
              <a:rPr lang="en-US" sz="1800" dirty="0">
                <a:solidFill>
                  <a:schemeClr val="bg1"/>
                </a:solidFill>
              </a:rPr>
              <a:t> can be defined either after the signature of the procedure and before the procedure's body or at the beginning of a block with the DECLARE token.  The </a:t>
            </a:r>
            <a:r>
              <a:rPr lang="en-US" sz="1800" b="1" dirty="0">
                <a:solidFill>
                  <a:schemeClr val="bg1"/>
                </a:solidFill>
              </a:rPr>
              <a:t>cursor</a:t>
            </a:r>
            <a:r>
              <a:rPr lang="en-US" sz="1800" dirty="0">
                <a:solidFill>
                  <a:schemeClr val="bg1"/>
                </a:solidFill>
              </a:rPr>
              <a:t> provides the functionality to iterate through a query result row-by-row.</a:t>
            </a:r>
          </a:p>
          <a:p>
            <a:pPr algn="just"/>
            <a:endParaRPr lang="en-US" sz="1800" dirty="0">
              <a:solidFill>
                <a:schemeClr val="bg1"/>
              </a:solidFill>
            </a:endParaRP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You can name a cursor so that it could be referred to in a program to fetch and process the rows returned by the SQL statement, one at a time.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There are two types of cursors −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chemeClr val="bg1"/>
                </a:solidFill>
              </a:rPr>
              <a:t>Implicit cursors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chemeClr val="bg1"/>
                </a:solidFill>
              </a:rPr>
              <a:t>Explicit cursors</a:t>
            </a:r>
          </a:p>
          <a:p>
            <a:pPr algn="just"/>
            <a:endParaRPr lang="en-US" sz="1800" dirty="0">
              <a:solidFill>
                <a:schemeClr val="bg1"/>
              </a:solidFill>
            </a:endParaRP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A cursor is assigned to a query. We can traverse over record by record.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Steps: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Declare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Open 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Fetch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Close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387" y="2531420"/>
            <a:ext cx="4992857" cy="2857143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61111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Exercise</a:t>
            </a:r>
            <a:r>
              <a:rPr lang="en-US" b="1" dirty="0">
                <a:solidFill>
                  <a:schemeClr val="bg1"/>
                </a:solidFill>
                <a:latin typeface="Cooper Black" panose="0208090404030B020404" pitchFamily="18" charset="0"/>
              </a:rPr>
              <a:t> 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1015" y="899721"/>
            <a:ext cx="98198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  <a:hlinkClick r:id="rId3"/>
              </a:rPr>
              <a:t>SQL Script Advance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7" name="Picture 2" descr="Download Coding Concept Illustration for free | Powerpoint background  design, Computer basics, Powerpoint presentation desig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118" y="895690"/>
            <a:ext cx="5485638" cy="548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58778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Anonymous Block in HANA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668874E-C0FA-4ADA-BBF6-2FE5710B408A}"/>
              </a:ext>
            </a:extLst>
          </p:cNvPr>
          <p:cNvSpPr txBox="1"/>
          <p:nvPr/>
        </p:nvSpPr>
        <p:spPr>
          <a:xfrm>
            <a:off x="347020" y="921494"/>
            <a:ext cx="11292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An </a:t>
            </a:r>
            <a:r>
              <a:rPr lang="en-US" sz="1800" b="1" dirty="0">
                <a:solidFill>
                  <a:schemeClr val="bg1"/>
                </a:solidFill>
              </a:rPr>
              <a:t>anonymous block</a:t>
            </a:r>
            <a:r>
              <a:rPr lang="en-US" sz="1800" dirty="0">
                <a:solidFill>
                  <a:schemeClr val="bg1"/>
                </a:solidFill>
              </a:rPr>
              <a:t> is an executable DML statement which can contain imperative or declarative statements and is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defined and executed in a single step.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All SQLScript statements, supported in procedures, are also supported in </a:t>
            </a:r>
            <a:r>
              <a:rPr lang="en-US" sz="1800" b="1" dirty="0">
                <a:solidFill>
                  <a:schemeClr val="bg1"/>
                </a:solidFill>
              </a:rPr>
              <a:t>anonymous blocks</a:t>
            </a:r>
            <a:r>
              <a:rPr lang="en-US" sz="18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362" y="2089778"/>
            <a:ext cx="8485714" cy="4419048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89292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Free Vector | Illustration of office workers sitting at desk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06"/>
          <a:stretch/>
        </p:blipFill>
        <p:spPr bwMode="auto">
          <a:xfrm>
            <a:off x="4969359" y="1262687"/>
            <a:ext cx="7035927" cy="4269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Exercise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05780" y="1083593"/>
            <a:ext cx="98198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  <a:hlinkClick r:id="rId4"/>
              </a:rPr>
              <a:t>OIA Using SQL Script Advance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026" name="Picture 2" descr="SQL Database Icon Logo Design UI Or UX App Stock Vector - Illustration of  programmer, network: 9684212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65" y="1719259"/>
            <a:ext cx="3888432" cy="388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22762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-1" y="893"/>
            <a:ext cx="12188825" cy="68562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-5414" y="-1652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294212" y="3140968"/>
            <a:ext cx="40719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</a:t>
            </a:r>
            <a:r>
              <a:rPr lang="en-IN" sz="4800" b="1" spc="100" noProof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8686700" y="6472169"/>
            <a:ext cx="3463686" cy="35954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r>
              <a:rPr lang="en-US" sz="1400" b="1" smtClean="0">
                <a:solidFill>
                  <a:schemeClr val="bg1"/>
                </a:solidFill>
                <a:latin typeface="Calibri" panose="020F0502020204030204"/>
              </a:rPr>
              <a:t>Trainer: Anubhav Oberoy &amp; Shubham Singh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944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9541</TotalTime>
  <Words>388</Words>
  <Application>Microsoft Office PowerPoint</Application>
  <PresentationFormat>Custom</PresentationFormat>
  <Paragraphs>101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Arial Black</vt:lpstr>
      <vt:lpstr>Arial Bold</vt:lpstr>
      <vt:lpstr>Calibri</vt:lpstr>
      <vt:lpstr>Cooper Black</vt:lpstr>
      <vt:lpstr>Courier New</vt:lpstr>
      <vt:lpstr>Open Sans</vt:lpstr>
      <vt:lpstr>Patua One</vt:lpstr>
      <vt:lpstr>Segoe UI</vt:lpstr>
      <vt:lpstr>Segoe UI Bold</vt:lpstr>
      <vt:lpstr>Wingdings</vt:lpstr>
      <vt:lpstr>Office Theme</vt:lpstr>
      <vt:lpstr>ABAP on Hana s/4 Hana Training</vt:lpstr>
      <vt:lpstr>Agenda – Day 9</vt:lpstr>
      <vt:lpstr>Data Objects in SQL Script ( Variables )</vt:lpstr>
      <vt:lpstr>Concept of Procedure</vt:lpstr>
      <vt:lpstr>Cursor </vt:lpstr>
      <vt:lpstr>Exercise  </vt:lpstr>
      <vt:lpstr>Anonymous Block in HANA</vt:lpstr>
      <vt:lpstr>Exercise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sc</cp:lastModifiedBy>
  <cp:revision>270</cp:revision>
  <dcterms:created xsi:type="dcterms:W3CDTF">2013-09-12T13:05:01Z</dcterms:created>
  <dcterms:modified xsi:type="dcterms:W3CDTF">2021-10-28T14:53:17Z</dcterms:modified>
</cp:coreProperties>
</file>

<file path=docProps/thumbnail.jpeg>
</file>